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saveSubsetFonts="1">
  <p:sldMasterIdLst>
    <p:sldMasterId id="2147483648" r:id="rId1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12192000" cy="6858000"/>
  <p:defaultTextStyle>
    <a:defPPr>
      <a:defRPr lang="fr-FR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A2D08-E2A2-A501-143B-A62D092E2EF3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589C84D-C8C3-C7E8-8973-CAB2557B40E1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3115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37311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70724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B89BB5-327E-ABA8-5188-7D5C3415FA6B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92186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2599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98528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B6EA3F2-245A-3D1E-E25F-7191043B595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9E9F44F-2DB4-2E94-15B0-73B7E14D6832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C4A9AF-E9F7-5828-3B28-EF11D1247E70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6AC3C19-53C6-4335-958C-DE14A6D00F74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C9D9B7B-D921-B4D0-204E-C519F23104BB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8A7C6A-2DB9-407D-F184-15764C20E4D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276183-E4EF-117D-2202-B908A5F3F750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vertica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texte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u contenu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9" name="Espace réservé de la date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10" name="Espace réservé du pied de page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e la date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6" name="Espace réservé du pied de page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5" name="Espace réservé du pied de page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pour une image 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C838E4-C99B-6A49-86AC-50ABBC1A0226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9C8C16-C735-8840-9464-52DD3CF4F6A3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752135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Recherche de local</a:t>
            </a:r>
            <a:endParaRPr/>
          </a:p>
        </p:txBody>
      </p:sp>
      <p:sp>
        <p:nvSpPr>
          <p:cNvPr id="714542700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Les locaux mis à disposition étaient une grande salle, l’atelier (16,87 m²) du PROTO204 et l’annexe extérieure de stockage (15,16 m²). </a:t>
            </a:r>
            <a:endParaRPr/>
          </a:p>
          <a:p>
            <a:pPr>
              <a:defRPr/>
            </a:pPr>
            <a:r>
              <a:rPr/>
              <a:t>Notre besoin maintenant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 lang="fr-FR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  continuer notre activité en semaine, idéalement le mercredi, pour 2 ou 3 heures.</a:t>
            </a:r>
            <a:endParaRPr lang="fr-FR" sz="28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>
              <a:buFont typeface="Arial"/>
              <a:buNone/>
              <a:defRPr/>
            </a:pPr>
            <a:r>
              <a:rPr lang="fr-FR" sz="28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   stocker le matériel que nous avons.</a:t>
            </a:r>
            <a:endParaRPr/>
          </a:p>
          <a:p>
            <a:pPr lvl="1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Aperçu</a:t>
            </a:r>
            <a:endParaRPr/>
          </a:p>
        </p:txBody>
      </p:sp>
      <p:pic>
        <p:nvPicPr>
          <p:cNvPr id="5" name="Espace réservé du contenu 6" hidden="0"/>
          <p:cNvPicPr>
            <a:picLocks noChangeAspect="1" noGrp="1"/>
          </p:cNvPicPr>
          <p:nvPr isPhoto="0" userDrawn="0">
            <p:ph idx="1" hasCustomPrompt="0"/>
          </p:nvPr>
        </p:nvPicPr>
        <p:blipFill>
          <a:blip r:embed="rId3"/>
          <a:stretch/>
        </p:blipFill>
        <p:spPr bwMode="auto">
          <a:xfrm>
            <a:off x="1222022" y="1478904"/>
            <a:ext cx="9965267" cy="50139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9685086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4712316" y="273600"/>
            <a:ext cx="6869601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sz="8000"/>
              <a:t>Activités 2024</a:t>
            </a:r>
            <a:endParaRPr sz="8000"/>
          </a:p>
        </p:txBody>
      </p:sp>
      <p:sp>
        <p:nvSpPr>
          <p:cNvPr id="1346065896" name="PlaceHolder 3"/>
          <p:cNvSpPr>
            <a:spLocks noGrp="1"/>
          </p:cNvSpPr>
          <p:nvPr>
            <p:ph type="body"/>
          </p:nvPr>
        </p:nvSpPr>
        <p:spPr bwMode="auto">
          <a:xfrm flipH="0" flipV="0">
            <a:off x="469362" y="1604520"/>
            <a:ext cx="11116875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0" indent="0">
              <a:buFont typeface="Arial"/>
              <a:buNone/>
              <a:defRPr/>
            </a:pP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10 à 20 visiteurs au Proto par séance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3 engagements citoyens Paris Saclay , des étudiants intéressés par la réparation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 visiteurs venus dans un rayon de 20 km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Matériels donnés après réparation HIFI, PC ( une trentaine de portables  ) , jouets 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055067" name="TextShape 1"/>
          <p:cNvSpPr txBox="1"/>
          <p:nvPr/>
        </p:nvSpPr>
        <p:spPr bwMode="auto">
          <a:xfrm>
            <a:off x="259560" y="365040"/>
            <a:ext cx="11446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1" strike="noStrike" spc="0">
                <a:solidFill>
                  <a:srgbClr val="000000"/>
                </a:solidFill>
                <a:latin typeface="Calibri Light"/>
              </a:rPr>
              <a:t>RCO – Bilan 2024</a:t>
            </a:r>
            <a:endParaRPr lang="fr-FR" sz="4400" b="0" strike="noStrike" spc="0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484361728" name="Group 2"/>
          <p:cNvGrpSpPr/>
          <p:nvPr/>
        </p:nvGrpSpPr>
        <p:grpSpPr bwMode="auto">
          <a:xfrm>
            <a:off x="842400" y="2232720"/>
            <a:ext cx="11133360" cy="4100400"/>
            <a:chOff x="842400" y="2232720"/>
            <a:chExt cx="11133360" cy="4100400"/>
          </a:xfrm>
        </p:grpSpPr>
        <p:sp>
          <p:nvSpPr>
            <p:cNvPr id="168802255" name="CustomShape 3"/>
            <p:cNvSpPr/>
            <p:nvPr/>
          </p:nvSpPr>
          <p:spPr bwMode="auto">
            <a:xfrm>
              <a:off x="842400" y="224676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rgbClr val="30E846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80% d'objets réparés</a:t>
              </a: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Plus d’1T d’objets non partis au recyclage</a:t>
              </a:r>
              <a:endParaRPr lang="fr-FR" sz="2300" b="0" strike="noStrike" spc="0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8T CO</a:t>
              </a:r>
              <a:r>
                <a:rPr lang="fr-FR" sz="2300" b="0" strike="noStrike" spc="0" baseline="-25000">
                  <a:solidFill>
                    <a:srgbClr val="000000"/>
                  </a:solidFill>
                  <a:latin typeface="Calibri"/>
                </a:rPr>
                <a:t>2</a:t>
              </a: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 non émis</a:t>
              </a:r>
              <a:endParaRPr lang="fr-FR" sz="2300" b="0" strike="noStrike" spc="0">
                <a:latin typeface="Arial"/>
              </a:endParaRPr>
            </a:p>
          </p:txBody>
        </p:sp>
        <p:sp>
          <p:nvSpPr>
            <p:cNvPr id="1471921461" name="CustomShape 4"/>
            <p:cNvSpPr/>
            <p:nvPr/>
          </p:nvSpPr>
          <p:spPr bwMode="auto">
            <a:xfrm>
              <a:off x="842400" y="4435920"/>
              <a:ext cx="2931840" cy="941040"/>
            </a:xfrm>
            <a:prstGeom prst="rect">
              <a:avLst/>
            </a:prstGeom>
            <a:solidFill>
              <a:srgbClr val="30E846"/>
            </a:solidFill>
            <a:ln>
              <a:solidFill>
                <a:srgbClr val="30E846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0">
                  <a:solidFill>
                    <a:srgbClr val="FFFFFF"/>
                  </a:solidFill>
                  <a:latin typeface="Calibri"/>
                </a:rPr>
                <a:t>1000+     Objets Reçus</a:t>
              </a:r>
              <a:endParaRPr lang="fr-FR" sz="2800" b="0" strike="noStrike" spc="0">
                <a:latin typeface="Arial"/>
              </a:endParaRPr>
            </a:p>
          </p:txBody>
        </p:sp>
        <p:sp>
          <p:nvSpPr>
            <p:cNvPr id="386187907" name="CustomShape 5"/>
            <p:cNvSpPr/>
            <p:nvPr/>
          </p:nvSpPr>
          <p:spPr bwMode="auto">
            <a:xfrm>
              <a:off x="2879640" y="5019119"/>
              <a:ext cx="1314000" cy="1314000"/>
            </a:xfrm>
            <a:prstGeom prst="ellipse">
              <a:avLst/>
            </a:prstGeom>
            <a:blipFill>
              <a:blip r:embed="rId3"/>
              <a:stretch/>
            </a:blipFill>
            <a:ln>
              <a:solidFill>
                <a:schemeClr val="accent4">
                  <a:tint val="40000"/>
                  <a:hueOff val="0"/>
                  <a:satOff val="0"/>
                  <a:lumOff val="0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99115163" name="CustomShape 6"/>
            <p:cNvSpPr/>
            <p:nvPr/>
          </p:nvSpPr>
          <p:spPr bwMode="auto">
            <a:xfrm>
              <a:off x="4415040" y="223920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Refus de jeter</a:t>
              </a:r>
              <a:endParaRPr lang="fr-FR" sz="2300" b="0" strike="noStrike" spc="0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Besoin de participer</a:t>
              </a:r>
              <a:endParaRPr lang="fr-FR" sz="2300" b="0" strike="noStrike" spc="0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Envie d’apprendre</a:t>
              </a:r>
              <a:endParaRPr lang="fr-FR" sz="2300" b="0" strike="noStrike" spc="0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0">
                <a:latin typeface="Arial"/>
              </a:endParaRPr>
            </a:p>
          </p:txBody>
        </p:sp>
        <p:sp>
          <p:nvSpPr>
            <p:cNvPr id="1273042770" name="CustomShape 7"/>
            <p:cNvSpPr/>
            <p:nvPr/>
          </p:nvSpPr>
          <p:spPr bwMode="auto">
            <a:xfrm>
              <a:off x="4415040" y="4428360"/>
              <a:ext cx="2931840" cy="9410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0">
                  <a:solidFill>
                    <a:srgbClr val="000000"/>
                  </a:solidFill>
                  <a:latin typeface="Calibri"/>
                </a:rPr>
                <a:t>500 Visiteurs</a:t>
              </a:r>
              <a:endParaRPr lang="fr-FR" sz="2800" b="0" strike="noStrike" spc="0">
                <a:latin typeface="Arial"/>
              </a:endParaRPr>
            </a:p>
          </p:txBody>
        </p:sp>
        <p:sp>
          <p:nvSpPr>
            <p:cNvPr id="1145828458" name="CustomShape 8"/>
            <p:cNvSpPr/>
            <p:nvPr/>
          </p:nvSpPr>
          <p:spPr bwMode="auto">
            <a:xfrm>
              <a:off x="6585480" y="4985640"/>
              <a:ext cx="1344600" cy="1344600"/>
            </a:xfrm>
            <a:prstGeom prst="ellipse">
              <a:avLst/>
            </a:prstGeom>
            <a:blipFill>
              <a:blip r:embed="rId4"/>
              <a:stretch/>
            </a:blipFill>
            <a:ln>
              <a:solidFill>
                <a:schemeClr val="accent4">
                  <a:tint val="40000"/>
                  <a:hueOff val="5430963"/>
                  <a:satOff val="-25622"/>
                  <a:lumOff val="-925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188850495" name="CustomShape 9"/>
            <p:cNvSpPr/>
            <p:nvPr/>
          </p:nvSpPr>
          <p:spPr bwMode="auto">
            <a:xfrm>
              <a:off x="8002800" y="223272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Envie de partager</a:t>
              </a: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Plaisir de réparer</a:t>
              </a:r>
              <a:endParaRPr lang="fr-FR" sz="2300" b="0" strike="noStrike" spc="0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0">
                  <a:solidFill>
                    <a:srgbClr val="000000"/>
                  </a:solidFill>
                  <a:latin typeface="Calibri"/>
                </a:rPr>
                <a:t>Refus de la surconsommation</a:t>
              </a:r>
              <a:endParaRPr lang="fr-FR" sz="2300" b="0" strike="noStrike" spc="0">
                <a:latin typeface="Arial"/>
              </a:endParaRPr>
            </a:p>
          </p:txBody>
        </p:sp>
        <p:sp>
          <p:nvSpPr>
            <p:cNvPr id="1727247791" name="CustomShape 10"/>
            <p:cNvSpPr/>
            <p:nvPr/>
          </p:nvSpPr>
          <p:spPr bwMode="auto">
            <a:xfrm>
              <a:off x="8002800" y="4421520"/>
              <a:ext cx="2931840" cy="941040"/>
            </a:xfrm>
            <a:prstGeom prst="rect">
              <a:avLst/>
            </a:prstGeom>
            <a:solidFill>
              <a:schemeClr val="accent4">
                <a:hueOff val="9800891"/>
                <a:satOff val="-40777"/>
                <a:lumOff val="9608"/>
                <a:alphaOff val="0"/>
              </a:schemeClr>
            </a:solidFill>
            <a:ln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0">
                  <a:solidFill>
                    <a:srgbClr val="FFFFFF"/>
                  </a:solidFill>
                  <a:latin typeface="Calibri"/>
                </a:rPr>
                <a:t>35 Réparateur.rice.s</a:t>
              </a:r>
              <a:endParaRPr lang="fr-FR" sz="2800" b="0" strike="noStrike" spc="0">
                <a:latin typeface="Arial"/>
              </a:endParaRPr>
            </a:p>
          </p:txBody>
        </p:sp>
        <p:sp>
          <p:nvSpPr>
            <p:cNvPr id="844440833" name="CustomShape 11"/>
            <p:cNvSpPr/>
            <p:nvPr/>
          </p:nvSpPr>
          <p:spPr bwMode="auto">
            <a:xfrm>
              <a:off x="10604520" y="4906440"/>
              <a:ext cx="1371240" cy="1371240"/>
            </a:xfrm>
            <a:prstGeom prst="ellipse">
              <a:avLst/>
            </a:prstGeom>
            <a:blipFill>
              <a:blip r:embed="rId5"/>
              <a:stretch/>
            </a:blipFill>
            <a:ln>
              <a:solidFill>
                <a:schemeClr val="accent4">
                  <a:tint val="40000"/>
                  <a:hueOff val="10861925"/>
                  <a:satOff val="-51245"/>
                  <a:lumOff val="-1851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</p:grpSp>
      <p:pic>
        <p:nvPicPr>
          <p:cNvPr id="5693397" name="Graphique 9" descr="Paquet de graines contour"/>
          <p:cNvPicPr/>
          <p:nvPr/>
        </p:nvPicPr>
        <p:blipFill>
          <a:blip r:embed="rId6"/>
          <a:stretch/>
        </p:blipFill>
        <p:spPr bwMode="auto">
          <a:xfrm>
            <a:off x="1587600" y="555840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1784205264" name="Graphique 11" descr="Arrosoir avec un remplissage uni"/>
          <p:cNvPicPr/>
          <p:nvPr/>
        </p:nvPicPr>
        <p:blipFill>
          <a:blip r:embed="rId7"/>
          <a:stretch/>
        </p:blipFill>
        <p:spPr bwMode="auto">
          <a:xfrm>
            <a:off x="9071280" y="539676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2059045051" name="Graphique 13" descr="Soleil avec un remplissage uni"/>
          <p:cNvPicPr/>
          <p:nvPr/>
        </p:nvPicPr>
        <p:blipFill>
          <a:blip r:embed="rId8"/>
          <a:stretch/>
        </p:blipFill>
        <p:spPr bwMode="auto">
          <a:xfrm>
            <a:off x="5335560" y="539676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683631606" name="Image 14" descr="Une image contenant texte&#10;&#10;Description générée automatiquement"/>
          <p:cNvPicPr/>
          <p:nvPr/>
        </p:nvPicPr>
        <p:blipFill>
          <a:blip r:embed="rId9"/>
          <a:stretch/>
        </p:blipFill>
        <p:spPr bwMode="auto">
          <a:xfrm>
            <a:off x="7253640" y="-9000"/>
            <a:ext cx="4937760" cy="16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6" descr="Une image contenant intérieur, plancher, mur, vivant&#10;&#10;Description générée automatiquement" hidden="0"/>
          <p:cNvPicPr>
            <a:picLocks noChangeAspect="1"/>
          </p:cNvPicPr>
          <p:nvPr isPhoto="0" userDrawn="0"/>
        </p:nvPicPr>
        <p:blipFill>
          <a:blip r:embed="rId3"/>
          <a:srcRect l="0" t="-52" r="183" b="1"/>
          <a:stretch/>
        </p:blipFill>
        <p:spPr bwMode="auto">
          <a:xfrm>
            <a:off x="767240" y="235461"/>
            <a:ext cx="7919559" cy="4465272"/>
          </a:xfrm>
          <a:prstGeom prst="rect">
            <a:avLst/>
          </a:prstGeom>
        </p:spPr>
      </p:pic>
      <p:sp>
        <p:nvSpPr>
          <p:cNvPr id="5" name="Freeform: Shape 28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 fill="norm" stroke="1" extrusionOk="0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: Shape 30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auto"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 fill="norm" stroke="1" extrusionOk="0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7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767240" y="5444835"/>
            <a:ext cx="9095651" cy="83023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fr-FR" sz="4000" b="1">
                <a:solidFill>
                  <a:srgbClr val="000000"/>
                </a:solidFill>
              </a:rPr>
              <a:t>La Maison de la Transition</a:t>
            </a:r>
            <a:br>
              <a:rPr lang="fr-FR" sz="4000" b="1">
                <a:solidFill>
                  <a:srgbClr val="000000"/>
                </a:solidFill>
              </a:rPr>
            </a:br>
            <a:r>
              <a:rPr lang="fr-FR" sz="3100" b="1">
                <a:solidFill>
                  <a:srgbClr val="000000"/>
                </a:solidFill>
              </a:rPr>
              <a:t>Apprendre, Faire et Partager</a:t>
            </a:r>
            <a:endParaRPr lang="fr-FR" sz="4000">
              <a:solidFill>
                <a:srgbClr val="000000"/>
              </a:solidFill>
            </a:endParaRPr>
          </a:p>
        </p:txBody>
      </p:sp>
      <p:sp>
        <p:nvSpPr>
          <p:cNvPr id="8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767240" y="6510527"/>
            <a:ext cx="9095651" cy="347473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fr-FR" sz="1600">
                <a:solidFill>
                  <a:srgbClr val="000000"/>
                </a:solidFill>
              </a:rPr>
              <a:t>Changer le Monde – pas à pas</a:t>
            </a:r>
            <a:endParaRPr/>
          </a:p>
        </p:txBody>
      </p:sp>
      <p:sp>
        <p:nvSpPr>
          <p:cNvPr id="929544971" name=""/>
          <p:cNvSpPr txBox="1"/>
          <p:nvPr/>
        </p:nvSpPr>
        <p:spPr bwMode="auto">
          <a:xfrm flipH="0" flipV="0">
            <a:off x="6004379" y="3246120"/>
            <a:ext cx="183240" cy="3657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  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22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10378" y="6017002"/>
            <a:ext cx="566018" cy="554697"/>
          </a:xfrm>
          <a:prstGeom prst="rect">
            <a:avLst/>
          </a:prstGeom>
        </p:spPr>
      </p:pic>
      <p:pic>
        <p:nvPicPr>
          <p:cNvPr id="5" name="Image 21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649449" y="5545645"/>
            <a:ext cx="1292877" cy="1354723"/>
          </a:xfrm>
          <a:prstGeom prst="rect">
            <a:avLst/>
          </a:prstGeom>
        </p:spPr>
      </p:pic>
      <p:pic>
        <p:nvPicPr>
          <p:cNvPr id="6" name="Image 23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5"/>
          <a:srcRect l="12577" t="4216" r="11153" b="4215"/>
          <a:stretch/>
        </p:blipFill>
        <p:spPr bwMode="auto">
          <a:xfrm>
            <a:off x="1771655" y="5590072"/>
            <a:ext cx="3384603" cy="1101831"/>
          </a:xfrm>
          <a:prstGeom prst="rect">
            <a:avLst/>
          </a:prstGeom>
        </p:spPr>
      </p:pic>
      <p:pic>
        <p:nvPicPr>
          <p:cNvPr id="7" name="Image 18" hidden="0"/>
          <p:cNvPicPr>
            <a:picLocks noChangeAspect="1"/>
          </p:cNvPicPr>
          <p:nvPr isPhoto="0" userDrawn="0"/>
        </p:nvPicPr>
        <p:blipFill>
          <a:blip r:embed="rId6"/>
          <a:stretch/>
        </p:blipFill>
        <p:spPr bwMode="auto">
          <a:xfrm>
            <a:off x="1749356" y="5581100"/>
            <a:ext cx="3174337" cy="1041620"/>
          </a:xfrm>
          <a:prstGeom prst="rect">
            <a:avLst/>
          </a:prstGeom>
        </p:spPr>
      </p:pic>
      <p:pic>
        <p:nvPicPr>
          <p:cNvPr id="8" name="Image 9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743844" y="5581100"/>
            <a:ext cx="1130343" cy="1184414"/>
          </a:xfrm>
          <a:prstGeom prst="rect">
            <a:avLst/>
          </a:prstGeom>
        </p:spPr>
      </p:pic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>
            <a:off x="1428791" y="6053125"/>
            <a:ext cx="484288" cy="474602"/>
          </a:xfrm>
          <a:prstGeom prst="rect">
            <a:avLst/>
          </a:prstGeom>
        </p:spPr>
      </p:pic>
      <p:pic>
        <p:nvPicPr>
          <p:cNvPr id="10" name="Picture 70" hidden="0"/>
          <p:cNvPicPr>
            <a:picLocks noAdjustHandles="1" noChangeAspect="1" noChangeArrowheads="1" noChangeShapeType="1" noEditPoints="1" noGrp="1" noMove="1" noResize="1" noRot="1" noCrop="1"/>
          </p:cNvPicPr>
          <p:nvPr isPhoto="0" userDrawn="0"/>
        </p:nvPicPr>
        <p:blipFill>
          <a:blip r:embed="rId7"/>
          <a:stretch/>
        </p:blipFill>
        <p:spPr bwMode="auto"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2" descr="Jeune pousse deviendra grande, ou l’art de lancer sa start-up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8">
            <a:alphaModFix/>
          </a:blip>
          <a:srcRect l="40083" t="0" r="13799" b="0"/>
          <a:stretch/>
        </p:blipFill>
        <p:spPr bwMode="auto">
          <a:xfrm>
            <a:off x="5915025" y="10"/>
            <a:ext cx="6325392" cy="6857990"/>
          </a:xfrm>
          <a:prstGeom prst="rect">
            <a:avLst/>
          </a:prstGeom>
          <a:noFill/>
        </p:spPr>
      </p:pic>
      <p:sp>
        <p:nvSpPr>
          <p:cNvPr id="12" name="Titre 3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04998" y="798444"/>
            <a:ext cx="4803636" cy="13116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defRPr/>
            </a:pPr>
            <a:r>
              <a:rPr lang="en-US" sz="4400">
                <a:solidFill>
                  <a:srgbClr val="000000"/>
                </a:solidFill>
              </a:rPr>
              <a:t>Une </a:t>
            </a:r>
            <a:r>
              <a:rPr lang="en-US" sz="4400" b="1">
                <a:solidFill>
                  <a:srgbClr val="000000"/>
                </a:solidFill>
              </a:rPr>
              <a:t>bonne</a:t>
            </a:r>
            <a:r>
              <a:rPr lang="en-US" sz="4400">
                <a:solidFill>
                  <a:srgbClr val="000000"/>
                </a:solidFill>
              </a:rPr>
              <a:t> initiative dans un </a:t>
            </a:r>
            <a:r>
              <a:rPr lang="en-US" sz="4400">
                <a:solidFill>
                  <a:srgbClr val="000000"/>
                </a:solidFill>
              </a:rPr>
              <a:t>terreau</a:t>
            </a:r>
            <a:r>
              <a:rPr lang="en-US" sz="4400">
                <a:solidFill>
                  <a:srgbClr val="000000"/>
                </a:solidFill>
              </a:rPr>
              <a:t> </a:t>
            </a:r>
            <a:r>
              <a:rPr lang="en-US" sz="4400" b="1">
                <a:solidFill>
                  <a:srgbClr val="000000"/>
                </a:solidFill>
              </a:rPr>
              <a:t>favorable</a:t>
            </a:r>
            <a:endParaRPr/>
          </a:p>
        </p:txBody>
      </p:sp>
      <p:sp>
        <p:nvSpPr>
          <p:cNvPr id="13" name="Espace réservé du texte 5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743844" y="2546011"/>
            <a:ext cx="4706803" cy="23279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Une </a:t>
            </a:r>
            <a:r>
              <a:rPr lang="en-US" sz="2000">
                <a:solidFill>
                  <a:srgbClr val="000000"/>
                </a:solidFill>
              </a:rPr>
              <a:t>communauté</a:t>
            </a:r>
            <a:r>
              <a:rPr lang="en-US" sz="2000">
                <a:solidFill>
                  <a:srgbClr val="000000"/>
                </a:solidFill>
              </a:rPr>
              <a:t> dense </a:t>
            </a:r>
            <a:r>
              <a:rPr lang="en-US" sz="2000">
                <a:solidFill>
                  <a:srgbClr val="000000"/>
                </a:solidFill>
              </a:rPr>
              <a:t>sensibles</a:t>
            </a:r>
            <a:r>
              <a:rPr lang="en-US" sz="2000">
                <a:solidFill>
                  <a:srgbClr val="000000"/>
                </a:solidFill>
              </a:rPr>
              <a:t> aux initiatives zero-</a:t>
            </a:r>
            <a:r>
              <a:rPr lang="en-US" sz="2000">
                <a:solidFill>
                  <a:srgbClr val="000000"/>
                </a:solidFill>
              </a:rPr>
              <a:t>déchets</a:t>
            </a:r>
            <a:r>
              <a:rPr lang="en-US" sz="2000">
                <a:solidFill>
                  <a:srgbClr val="000000"/>
                </a:solidFill>
              </a:rPr>
              <a:t>, au </a:t>
            </a:r>
            <a:r>
              <a:rPr lang="en-US" sz="2000">
                <a:solidFill>
                  <a:srgbClr val="000000"/>
                </a:solidFill>
              </a:rPr>
              <a:t>recyclage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>
                <a:solidFill>
                  <a:srgbClr val="000000"/>
                </a:solidFill>
              </a:rPr>
              <a:t>à</a:t>
            </a:r>
            <a:r>
              <a:rPr lang="en-US" sz="2000">
                <a:solidFill>
                  <a:srgbClr val="000000"/>
                </a:solidFill>
              </a:rPr>
              <a:t> la reparation, … au </a:t>
            </a:r>
            <a:r>
              <a:rPr lang="en-US" sz="2000">
                <a:solidFill>
                  <a:srgbClr val="000000"/>
                </a:solidFill>
              </a:rPr>
              <a:t>développement</a:t>
            </a:r>
            <a:r>
              <a:rPr lang="en-US" sz="2000">
                <a:solidFill>
                  <a:srgbClr val="000000"/>
                </a:solidFill>
              </a:rPr>
              <a:t> durable</a:t>
            </a:r>
            <a:endParaRPr/>
          </a:p>
          <a:p>
            <a:pPr indent="-228600">
              <a:buFont typeface="Arial"/>
              <a:buChar char="•"/>
              <a:defRPr/>
            </a:pPr>
            <a:endParaRPr lang="en-US" sz="2000">
              <a:solidFill>
                <a:srgbClr val="000000"/>
              </a:solidFill>
            </a:endParaRPr>
          </a:p>
          <a:p>
            <a:pPr indent="-228600">
              <a:buFont typeface="Arial"/>
              <a:buChar char="•"/>
              <a:defRPr/>
            </a:pPr>
            <a:r>
              <a:rPr lang="en-US" sz="2000">
                <a:solidFill>
                  <a:srgbClr val="000000"/>
                </a:solidFill>
              </a:rPr>
              <a:t>Des associations de </a:t>
            </a:r>
            <a:r>
              <a:rPr lang="en-US" sz="2000">
                <a:solidFill>
                  <a:srgbClr val="000000"/>
                </a:solidFill>
              </a:rPr>
              <a:t>défense</a:t>
            </a:r>
            <a:r>
              <a:rPr lang="en-US" sz="2000">
                <a:solidFill>
                  <a:srgbClr val="000000"/>
                </a:solidFill>
              </a:rPr>
              <a:t> de la nature et </a:t>
            </a:r>
            <a:r>
              <a:rPr lang="en-US" sz="2000">
                <a:solidFill>
                  <a:srgbClr val="000000"/>
                </a:solidFill>
              </a:rPr>
              <a:t>l’environnement</a:t>
            </a:r>
            <a:endParaRPr lang="en-US" sz="2000">
              <a:solidFill>
                <a:srgbClr val="000000"/>
              </a:solidFill>
            </a:endParaRPr>
          </a:p>
          <a:p>
            <a:pPr>
              <a:defRPr/>
            </a:pPr>
            <a:endParaRPr lang="en-US" sz="2000">
              <a:solidFill>
                <a:srgbClr val="000000"/>
              </a:solidFill>
            </a:endParaRPr>
          </a:p>
        </p:txBody>
      </p:sp>
      <p:pic>
        <p:nvPicPr>
          <p:cNvPr id="14" name="Image 17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72432" y="5219674"/>
            <a:ext cx="4803636" cy="1638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965430" y="629268"/>
            <a:ext cx="6586490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defRPr/>
            </a:pPr>
            <a:r>
              <a:rPr lang="en-US" sz="4400"/>
              <a:t>Mais</a:t>
            </a:r>
            <a:r>
              <a:rPr lang="en-US" sz="4400"/>
              <a:t> </a:t>
            </a:r>
            <a:r>
              <a:rPr lang="en-US" sz="4400"/>
              <a:t>juste</a:t>
            </a:r>
            <a:r>
              <a:rPr lang="en-US" sz="4400"/>
              <a:t> un </a:t>
            </a:r>
            <a:r>
              <a:rPr lang="en-US" sz="4400"/>
              <a:t>Rouage</a:t>
            </a:r>
            <a:r>
              <a:rPr lang="en-US" sz="4400"/>
              <a:t> </a:t>
            </a:r>
            <a:br>
              <a:rPr lang="en-US" sz="4400"/>
            </a:br>
            <a:r>
              <a:rPr lang="en-US" sz="4400"/>
              <a:t>dans un </a:t>
            </a:r>
            <a:r>
              <a:rPr lang="en-US" sz="4400"/>
              <a:t>problématique</a:t>
            </a:r>
            <a:br>
              <a:rPr lang="en-US" sz="4400"/>
            </a:br>
            <a:r>
              <a:rPr lang="en-US" sz="4400"/>
              <a:t>plus large</a:t>
            </a:r>
            <a:endParaRPr/>
          </a:p>
        </p:txBody>
      </p:sp>
      <p:pic>
        <p:nvPicPr>
          <p:cNvPr id="5" name="Picture 4" hidden="0"/>
          <p:cNvPicPr>
            <a:picLocks noChangeAspect="1" noChangeArrowheads="1" noGrp="1"/>
          </p:cNvPicPr>
          <p:nvPr isPhoto="0" userDrawn="0">
            <p:ph idx="1" hasCustomPrompt="0"/>
          </p:nvPr>
        </p:nvPicPr>
        <p:blipFill>
          <a:blip r:embed="rId3"/>
          <a:srcRect l="0" t="138" r="0" b="13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</p:spPr>
      </p:pic>
      <p:cxnSp>
        <p:nvCxnSpPr>
          <p:cNvPr id="6" name="Straight Connector 72" hidden="0"/>
          <p:cNvCxnSpPr>
            <a:cxnSpLocks noAdjustHandles="1" noChangeArrowheads="1" noChangeAspect="1" noChangeShapeType="1" noEditPoints="1" noGrp="1" noMove="1" noResize="1" noRot="1"/>
          </p:cNvCxnSpPr>
          <p:nvPr isPhoto="0" userDrawn="0"/>
        </p:nvCxnSpPr>
        <p:spPr bwMode="auto"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4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 hidden="0"/>
          <p:cNvSpPr/>
          <p:nvPr isPhoto="0" userDrawn="0"/>
        </p:nvSpPr>
        <p:spPr bwMode="auto">
          <a:xfrm>
            <a:off x="2399646" y="2756925"/>
            <a:ext cx="1318336" cy="131057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8" name="Ellipse 5" hidden="0"/>
          <p:cNvSpPr/>
          <p:nvPr isPhoto="0" userDrawn="0"/>
        </p:nvSpPr>
        <p:spPr bwMode="auto">
          <a:xfrm>
            <a:off x="3268718" y="3941339"/>
            <a:ext cx="345848" cy="3468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9" name="Image 7" hidden="0"/>
          <p:cNvPicPr>
            <a:picLocks noChangeAspect="1"/>
          </p:cNvPicPr>
          <p:nvPr isPhoto="0" userDrawn="0"/>
        </p:nvPicPr>
        <p:blipFill>
          <a:blip r:embed="rId4"/>
          <a:stretch/>
        </p:blipFill>
        <p:spPr bwMode="auto">
          <a:xfrm>
            <a:off x="2122725" y="2650862"/>
            <a:ext cx="1893780" cy="1984371"/>
          </a:xfrm>
          <a:prstGeom prst="rect">
            <a:avLst/>
          </a:prstGeom>
        </p:spPr>
      </p:pic>
      <p:pic>
        <p:nvPicPr>
          <p:cNvPr id="10" name="Image 8" hidden="0"/>
          <p:cNvPicPr>
            <a:picLocks noChangeAspect="1"/>
          </p:cNvPicPr>
          <p:nvPr isPhoto="0" userDrawn="0"/>
        </p:nvPicPr>
        <p:blipFill>
          <a:blip r:embed="rId5"/>
          <a:stretch/>
        </p:blipFill>
        <p:spPr bwMode="auto">
          <a:xfrm>
            <a:off x="3301093" y="3801491"/>
            <a:ext cx="484288" cy="474602"/>
          </a:xfrm>
          <a:prstGeom prst="rect">
            <a:avLst/>
          </a:prstGeom>
        </p:spPr>
      </p:pic>
      <p:pic>
        <p:nvPicPr>
          <p:cNvPr id="11" name="Image 9" descr="Une image contenant texte&#10;&#10;Description générée automatiquement" hidden="0"/>
          <p:cNvPicPr>
            <a:picLocks noChangeAspect="1"/>
          </p:cNvPicPr>
          <p:nvPr isPhoto="0" userDrawn="0"/>
        </p:nvPicPr>
        <p:blipFill>
          <a:blip r:embed="rId6"/>
          <a:srcRect l="12577" t="4216" r="11153" b="4215"/>
          <a:stretch/>
        </p:blipFill>
        <p:spPr bwMode="auto">
          <a:xfrm>
            <a:off x="2582527" y="3254356"/>
            <a:ext cx="801011" cy="260763"/>
          </a:xfrm>
          <a:prstGeom prst="rect">
            <a:avLst/>
          </a:prstGeom>
        </p:spPr>
      </p:pic>
      <p:sp>
        <p:nvSpPr>
          <p:cNvPr id="12" name="ZoneTexte 13" hidden="0"/>
          <p:cNvSpPr>
            <a:spLocks noAdjustHandles="0" noChangeArrowheads="0"/>
          </p:cNvSpPr>
          <p:nvPr isPhoto="0" userDrawn="0"/>
        </p:nvSpPr>
        <p:spPr bwMode="auto">
          <a:xfrm>
            <a:off x="1596367" y="5349148"/>
            <a:ext cx="135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Objectifs Du</a:t>
            </a:r>
            <a:endParaRPr/>
          </a:p>
        </p:txBody>
      </p:sp>
      <p:sp>
        <p:nvSpPr>
          <p:cNvPr id="13" name="ZoneTexte 17" hidden="0"/>
          <p:cNvSpPr>
            <a:spLocks noAdjustHandles="0" noChangeArrowheads="0"/>
          </p:cNvSpPr>
          <p:nvPr isPhoto="0" userDrawn="0"/>
        </p:nvSpPr>
        <p:spPr bwMode="auto">
          <a:xfrm>
            <a:off x="1461128" y="5766418"/>
            <a:ext cx="17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Développement</a:t>
            </a:r>
            <a:endParaRPr/>
          </a:p>
        </p:txBody>
      </p:sp>
      <p:sp>
        <p:nvSpPr>
          <p:cNvPr id="14" name="ZoneTexte 18" hidden="0"/>
          <p:cNvSpPr>
            <a:spLocks noAdjustHandles="0" noChangeArrowheads="0"/>
          </p:cNvSpPr>
          <p:nvPr isPhoto="0" userDrawn="0"/>
        </p:nvSpPr>
        <p:spPr bwMode="auto">
          <a:xfrm>
            <a:off x="1856300" y="6177591"/>
            <a:ext cx="93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b="1">
                <a:solidFill>
                  <a:schemeClr val="bg1"/>
                </a:solidFill>
              </a:rPr>
              <a:t>Durable</a:t>
            </a:r>
            <a:endParaRPr/>
          </a:p>
        </p:txBody>
      </p:sp>
      <p:pic>
        <p:nvPicPr>
          <p:cNvPr id="15" name="Picture 8" hidden="0"/>
          <p:cNvPicPr>
            <a:picLocks noChangeAspect="1" noChangeArrowheads="1"/>
          </p:cNvPicPr>
          <p:nvPr isPhoto="0" userDrawn="0"/>
        </p:nvPicPr>
        <p:blipFill>
          <a:blip r:embed="rId7"/>
          <a:stretch/>
        </p:blipFill>
        <p:spPr bwMode="auto">
          <a:xfrm>
            <a:off x="10200864" y="24157"/>
            <a:ext cx="1991116" cy="1991116"/>
          </a:xfrm>
          <a:prstGeom prst="rect">
            <a:avLst/>
          </a:prstGeom>
          <a:noFill/>
        </p:spPr>
      </p:pic>
      <p:pic>
        <p:nvPicPr>
          <p:cNvPr id="16" name="Image 14" hidden="0"/>
          <p:cNvPicPr>
            <a:picLocks noChangeAspect="1"/>
          </p:cNvPicPr>
          <p:nvPr isPhoto="0" userDrawn="0"/>
        </p:nvPicPr>
        <p:blipFill>
          <a:blip r:embed="rId8"/>
          <a:stretch/>
        </p:blipFill>
        <p:spPr bwMode="auto">
          <a:xfrm>
            <a:off x="5352388" y="3389456"/>
            <a:ext cx="6647744" cy="784605"/>
          </a:xfrm>
          <a:prstGeom prst="rect">
            <a:avLst/>
          </a:prstGeom>
        </p:spPr>
      </p:pic>
      <p:pic>
        <p:nvPicPr>
          <p:cNvPr id="17" name="Image 15" hidden="0"/>
          <p:cNvPicPr>
            <a:picLocks noChangeAspect="1"/>
          </p:cNvPicPr>
          <p:nvPr isPhoto="0" userDrawn="0"/>
        </p:nvPicPr>
        <p:blipFill>
          <a:blip r:embed="rId9"/>
          <a:stretch/>
        </p:blipFill>
        <p:spPr bwMode="auto">
          <a:xfrm>
            <a:off x="5099352" y="2316271"/>
            <a:ext cx="6309360" cy="1068466"/>
          </a:xfrm>
          <a:prstGeom prst="rect">
            <a:avLst/>
          </a:prstGeom>
        </p:spPr>
      </p:pic>
      <p:pic>
        <p:nvPicPr>
          <p:cNvPr id="18" name="Image 16" hidden="0"/>
          <p:cNvPicPr>
            <a:picLocks noChangeAspect="1"/>
          </p:cNvPicPr>
          <p:nvPr isPhoto="0" userDrawn="0"/>
        </p:nvPicPr>
        <p:blipFill>
          <a:blip r:embed="rId10"/>
          <a:stretch/>
        </p:blipFill>
        <p:spPr bwMode="auto">
          <a:xfrm>
            <a:off x="5113420" y="4826664"/>
            <a:ext cx="6366692" cy="1044968"/>
          </a:xfrm>
          <a:prstGeom prst="rect">
            <a:avLst/>
          </a:prstGeom>
        </p:spPr>
      </p:pic>
      <p:pic>
        <p:nvPicPr>
          <p:cNvPr id="19" name="Image 19" hidden="0"/>
          <p:cNvPicPr>
            <a:picLocks noChangeAspect="1"/>
          </p:cNvPicPr>
          <p:nvPr isPhoto="0" userDrawn="0"/>
        </p:nvPicPr>
        <p:blipFill>
          <a:blip r:embed="rId11"/>
          <a:stretch/>
        </p:blipFill>
        <p:spPr bwMode="auto">
          <a:xfrm>
            <a:off x="5464052" y="5940401"/>
            <a:ext cx="6366693" cy="475950"/>
          </a:xfrm>
          <a:prstGeom prst="rect">
            <a:avLst/>
          </a:prstGeom>
        </p:spPr>
      </p:pic>
      <p:pic>
        <p:nvPicPr>
          <p:cNvPr id="20" name="Image 20" hidden="0"/>
          <p:cNvPicPr>
            <a:picLocks noChangeAspect="1"/>
          </p:cNvPicPr>
          <p:nvPr isPhoto="0" userDrawn="0"/>
        </p:nvPicPr>
        <p:blipFill>
          <a:blip r:embed="rId12"/>
          <a:stretch/>
        </p:blipFill>
        <p:spPr bwMode="auto">
          <a:xfrm>
            <a:off x="5464052" y="4085714"/>
            <a:ext cx="6280531" cy="67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5" hidden="0"/>
          <p:cNvPicPr>
            <a:picLocks noChangeAspect="1" noGrp="1"/>
          </p:cNvPicPr>
          <p:nvPr isPhoto="0" userDrawn="0">
            <p:ph sz="half" idx="1" hasCustomPrompt="0"/>
          </p:nvPr>
        </p:nvPicPr>
        <p:blipFill>
          <a:blip r:embed="rId3"/>
          <a:srcRect l="0" t="14647" r="9090" b="1070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" name="Rectangle 17" hidden="0"/>
          <p:cNvSpPr>
            <a:spLocks noAdjustHandles="1" noChangeArrowheads="1" noChangeAspect="1" noChangeShapeType="1" noEditPoints="1" noGrp="1" noMove="1" noResize="1" noRot="1" noTextEdit="1"/>
          </p:cNvSpPr>
          <p:nvPr isPhoto="0" userDrawn="0"/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200"/>
              <a:t>Aller plus loin avec un </a:t>
            </a:r>
            <a:br>
              <a:rPr lang="en-US" sz="2200"/>
            </a:br>
            <a:r>
              <a:rPr lang="en-US" sz="2200" b="1"/>
              <a:t>Tiers-Lieu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 b="1"/>
              <a:t>Développement Durable</a:t>
            </a:r>
            <a:br>
              <a:rPr lang="en-US" sz="2200"/>
            </a:br>
            <a:r>
              <a:rPr lang="en-US" sz="2200"/>
              <a:t>à </a:t>
            </a:r>
            <a:r>
              <a:rPr lang="en-US" sz="2200" b="1"/>
              <a:t>Orsay</a:t>
            </a:r>
            <a:endParaRPr/>
          </a:p>
        </p:txBody>
      </p:sp>
      <p:sp>
        <p:nvSpPr>
          <p:cNvPr id="7" name="Espace réservé du contenu 4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defRPr/>
            </a:pPr>
            <a:r>
              <a:rPr lang="en-US" sz="1800"/>
              <a:t>Un lieu au </a:t>
            </a:r>
            <a:r>
              <a:rPr lang="en-US" sz="1800"/>
              <a:t>centre</a:t>
            </a:r>
            <a:r>
              <a:rPr lang="en-US" sz="1800"/>
              <a:t> d’Orsay</a:t>
            </a:r>
            <a:endParaRPr/>
          </a:p>
          <a:p>
            <a:pPr marL="0">
              <a:defRPr/>
            </a:pPr>
            <a:r>
              <a:rPr lang="en-US" sz="1800"/>
              <a:t>À</a:t>
            </a:r>
            <a:r>
              <a:rPr lang="en-US" sz="1800"/>
              <a:t> la disposition des </a:t>
            </a:r>
            <a:r>
              <a:rPr lang="en-US" sz="1800"/>
              <a:t>Orcéens</a:t>
            </a:r>
            <a:endParaRPr lang="en-US" sz="1800"/>
          </a:p>
          <a:p>
            <a:pPr marL="0">
              <a:defRPr/>
            </a:pPr>
            <a:r>
              <a:rPr lang="en-US" sz="1800"/>
              <a:t>Disponible aux associations</a:t>
            </a:r>
            <a:endParaRPr/>
          </a:p>
          <a:p>
            <a:pPr marL="0">
              <a:defRPr/>
            </a:pPr>
            <a:r>
              <a:rPr lang="en-US" sz="1800"/>
              <a:t>Pour </a:t>
            </a:r>
            <a:r>
              <a:rPr lang="en-US" sz="1800"/>
              <a:t>réparer</a:t>
            </a:r>
            <a:r>
              <a:rPr lang="en-US" sz="1800"/>
              <a:t>, pour </a:t>
            </a:r>
            <a:r>
              <a:rPr lang="en-US" sz="1800"/>
              <a:t>échanger</a:t>
            </a:r>
            <a:r>
              <a:rPr lang="en-US" sz="1800"/>
              <a:t>, pour se former, pour </a:t>
            </a:r>
            <a:r>
              <a:rPr lang="en-US" sz="1800"/>
              <a:t>construire</a:t>
            </a:r>
            <a:r>
              <a:rPr lang="en-US" sz="1800"/>
              <a:t>, pour </a:t>
            </a:r>
            <a:r>
              <a:rPr lang="en-US" sz="1800"/>
              <a:t>discuter</a:t>
            </a:r>
            <a:r>
              <a:rPr lang="en-US" sz="1800"/>
              <a:t>, pour </a:t>
            </a:r>
            <a:r>
              <a:rPr lang="en-US" sz="1800"/>
              <a:t>emprunter</a:t>
            </a:r>
            <a:r>
              <a:rPr lang="en-US" sz="1800"/>
              <a:t>, pour </a:t>
            </a:r>
            <a:r>
              <a:rPr lang="en-US" sz="1800"/>
              <a:t>chercher</a:t>
            </a:r>
            <a:r>
              <a:rPr lang="en-US" sz="1800"/>
              <a:t> conseil, pour </a:t>
            </a:r>
            <a:r>
              <a:rPr lang="en-US" sz="1800"/>
              <a:t>débattre</a:t>
            </a:r>
            <a:r>
              <a:rPr lang="en-US" sz="1800"/>
              <a:t>, pour </a:t>
            </a:r>
            <a:r>
              <a:rPr lang="en-US" sz="1800"/>
              <a:t>regrouper</a:t>
            </a:r>
            <a:r>
              <a:rPr lang="en-US" sz="1800"/>
              <a:t> les </a:t>
            </a:r>
            <a:r>
              <a:rPr lang="en-US" sz="1800"/>
              <a:t>énergies</a:t>
            </a:r>
            <a:endParaRPr lang="en-US" sz="1800"/>
          </a:p>
          <a:p>
            <a:pPr marL="0">
              <a:defRPr/>
            </a:pPr>
            <a:endParaRPr lang="en-US" sz="1800"/>
          </a:p>
          <a:p>
            <a:pPr>
              <a:buFont typeface="Wingdings"/>
              <a:buChar char="Ø"/>
              <a:defRPr/>
            </a:pPr>
            <a:r>
              <a:rPr lang="en-US" sz="1800"/>
              <a:t>Fablab</a:t>
            </a:r>
            <a:r>
              <a:rPr lang="en-US" sz="1800"/>
              <a:t> / </a:t>
            </a:r>
            <a:r>
              <a:rPr lang="en-US" sz="1800"/>
              <a:t>Bricothèque</a:t>
            </a:r>
            <a:r>
              <a:rPr lang="en-US" sz="1800"/>
              <a:t> / Repair Café / </a:t>
            </a:r>
            <a:r>
              <a:rPr lang="en-US" sz="1800"/>
              <a:t>Recyclerie</a:t>
            </a:r>
            <a:r>
              <a:rPr lang="en-US" sz="1800"/>
              <a:t> / Lieu de Formation et de </a:t>
            </a:r>
            <a:r>
              <a:rPr lang="en-US" sz="1800"/>
              <a:t>Découverte</a:t>
            </a:r>
            <a:endParaRPr 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ouvert convivial pour faire rencontrer les initiatives et talents individuels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430237" y="1825625"/>
            <a:ext cx="2298895" cy="273230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Ingénieurs</a:t>
            </a:r>
            <a:endParaRPr/>
          </a:p>
          <a:p>
            <a:pPr>
              <a:defRPr/>
            </a:pPr>
            <a:r>
              <a:rPr lang="fr-FR"/>
              <a:t>Étudiants</a:t>
            </a:r>
            <a:endParaRPr/>
          </a:p>
          <a:p>
            <a:pPr>
              <a:defRPr/>
            </a:pPr>
            <a:r>
              <a:rPr lang="fr-FR"/>
              <a:t>Retraités</a:t>
            </a:r>
            <a:endParaRPr/>
          </a:p>
          <a:p>
            <a:pPr>
              <a:defRPr/>
            </a:pPr>
            <a:r>
              <a:rPr lang="fr-FR"/>
              <a:t>Chercheurs</a:t>
            </a:r>
            <a:endParaRPr/>
          </a:p>
          <a:p>
            <a:pPr>
              <a:defRPr/>
            </a:pPr>
            <a:r>
              <a:rPr lang="fr-FR"/>
              <a:t>Passionnés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3193366" y="1825625"/>
            <a:ext cx="8160434" cy="354823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fr-FR"/>
              <a:t>Ateliers à thème avec des associations</a:t>
            </a:r>
            <a:endParaRPr/>
          </a:p>
          <a:p>
            <a:pPr lvl="1">
              <a:defRPr/>
            </a:pPr>
            <a:r>
              <a:rPr lang="fr-FR"/>
              <a:t>Fabrication de matériel et support réparation pour les associations</a:t>
            </a:r>
            <a:endParaRPr/>
          </a:p>
          <a:p>
            <a:pPr lvl="1">
              <a:defRPr/>
            </a:pPr>
            <a:r>
              <a:rPr lang="fr-FR"/>
              <a:t>Panneaux d’Affichage Informatifs</a:t>
            </a:r>
            <a:endParaRPr/>
          </a:p>
          <a:p>
            <a:pPr lvl="1">
              <a:defRPr/>
            </a:pPr>
            <a:r>
              <a:rPr lang="fr-FR"/>
              <a:t>Faire communiquer différentes compétences – </a:t>
            </a:r>
            <a:r>
              <a:rPr lang="fr-FR"/>
              <a:t>hightech-lowtech</a:t>
            </a:r>
            <a:r>
              <a:rPr lang="fr-FR"/>
              <a:t> jardins connectés</a:t>
            </a:r>
            <a:endParaRPr/>
          </a:p>
          <a:p>
            <a:pPr lvl="1">
              <a:defRPr/>
            </a:pPr>
            <a:r>
              <a:rPr lang="fr-FR"/>
              <a:t>Formation Internet des Objets</a:t>
            </a:r>
            <a:endParaRPr/>
          </a:p>
          <a:p>
            <a:pPr lvl="1">
              <a:defRPr/>
            </a:pPr>
            <a:r>
              <a:rPr lang="fr-FR"/>
              <a:t>Fabrication Cosmétique/Lessive</a:t>
            </a:r>
            <a:endParaRPr/>
          </a:p>
          <a:p>
            <a:pPr lvl="1">
              <a:defRPr/>
            </a:pPr>
            <a:r>
              <a:rPr lang="fr-FR"/>
              <a:t>…</a:t>
            </a:r>
            <a:endParaRPr/>
          </a:p>
          <a:p>
            <a:pPr marL="0" indent="0">
              <a:buNone/>
              <a:defRPr/>
            </a:pPr>
            <a:endParaRPr lang="fr-FR"/>
          </a:p>
        </p:txBody>
      </p:sp>
      <p:sp>
        <p:nvSpPr>
          <p:cNvPr id="7" name="Espace réservé du contenu 3" hidden="0"/>
          <p:cNvSpPr>
            <a:spLocks noAdjustHandles="0" noChangeArrowheads="0"/>
          </p:cNvSpPr>
          <p:nvPr isPhoto="0" userDrawn="0"/>
        </p:nvSpPr>
        <p:spPr bwMode="auto">
          <a:xfrm>
            <a:off x="1446627" y="5603850"/>
            <a:ext cx="8160434" cy="1120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/>
              <a:t>Mise à disposition d’outils et de savoir-faire</a:t>
            </a:r>
            <a:endParaRPr/>
          </a:p>
          <a:p>
            <a:pPr>
              <a:defRPr/>
            </a:pPr>
            <a:r>
              <a:rPr lang="fr-FR"/>
              <a:t>Prêt d’outils rarement utilisés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Un lieu …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fr-FR"/>
              <a:t>Un lieu d’échange</a:t>
            </a:r>
            <a:endParaRPr/>
          </a:p>
          <a:p>
            <a:pPr>
              <a:defRPr/>
            </a:pPr>
            <a:endParaRPr lang="fr-FR"/>
          </a:p>
          <a:p>
            <a:pPr>
              <a:defRPr/>
            </a:pPr>
            <a:r>
              <a:rPr lang="fr-FR"/>
              <a:t>Un lieu d’action</a:t>
            </a:r>
            <a:endParaRPr/>
          </a:p>
          <a:p>
            <a:pPr lvl="1">
              <a:defRPr/>
            </a:pPr>
            <a:r>
              <a:rPr lang="fr-FR"/>
              <a:t>Repair</a:t>
            </a:r>
            <a:r>
              <a:rPr lang="fr-FR"/>
              <a:t> Café</a:t>
            </a:r>
            <a:endParaRPr/>
          </a:p>
          <a:p>
            <a:pPr lvl="1">
              <a:defRPr/>
            </a:pPr>
            <a:r>
              <a:rPr lang="fr-FR"/>
              <a:t>Associations Eco et Transitions</a:t>
            </a:r>
            <a:endParaRPr/>
          </a:p>
          <a:p>
            <a:pPr lvl="1">
              <a:defRPr/>
            </a:pPr>
            <a:endParaRPr lang="fr-FR"/>
          </a:p>
          <a:p>
            <a:pPr>
              <a:defRPr/>
            </a:pPr>
            <a:r>
              <a:rPr lang="fr-FR"/>
              <a:t>Un lieu de formation</a:t>
            </a:r>
            <a:endParaRPr/>
          </a:p>
          <a:p>
            <a:pPr lvl="1">
              <a:defRPr/>
            </a:pPr>
            <a:r>
              <a:rPr lang="fr-FR"/>
              <a:t>Organisation séminaire</a:t>
            </a:r>
            <a:endParaRPr/>
          </a:p>
          <a:p>
            <a:pPr lvl="1">
              <a:defRPr/>
            </a:pPr>
            <a:r>
              <a:rPr lang="fr-FR"/>
              <a:t>Atelier Zéro-Déchets</a:t>
            </a:r>
            <a:endParaRPr/>
          </a:p>
        </p:txBody>
      </p:sp>
      <p:pic>
        <p:nvPicPr>
          <p:cNvPr id="6" name="Picture 2" hidden="0"/>
          <p:cNvPicPr>
            <a:picLocks noChangeAspect="1" noChangeArrowheads="1" noGrp="1"/>
          </p:cNvPicPr>
          <p:nvPr isPhoto="0" userDrawn="0">
            <p:ph sz="half" idx="2" hasCustomPrompt="0"/>
          </p:nvPr>
        </p:nvPicPr>
        <p:blipFill>
          <a:blip r:embed="rId3"/>
          <a:stretch/>
        </p:blipFill>
        <p:spPr bwMode="auto">
          <a:xfrm>
            <a:off x="6019800" y="1825625"/>
            <a:ext cx="5461114" cy="359330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>Grand écran</PresentationFormat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Maison du Développement Durable à Orsay</dc:title>
  <dc:subject/>
  <dc:creator>reichart</dc:creator>
  <cp:keywords/>
  <dc:description/>
  <dc:identifier/>
  <dc:language/>
  <cp:lastModifiedBy/>
  <cp:revision>13</cp:revision>
  <dcterms:created xsi:type="dcterms:W3CDTF">2021-02-04T12:37:30Z</dcterms:created>
  <dcterms:modified xsi:type="dcterms:W3CDTF">2024-11-30T13:24:08Z</dcterms:modified>
  <cp:category/>
  <cp:contentStatus/>
  <cp:version/>
</cp:coreProperties>
</file>